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72585" autoAdjust="0"/>
  </p:normalViewPr>
  <p:slideViewPr>
    <p:cSldViewPr snapToGrid="0">
      <p:cViewPr varScale="1">
        <p:scale>
          <a:sx n="86" d="100"/>
          <a:sy n="86" d="100"/>
        </p:scale>
        <p:origin x="83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DEBC5-B985-4DBD-971A-DE566E1C50A2}" type="datetimeFigureOut">
              <a:rPr lang="nl-NL" smtClean="0"/>
              <a:t>12-07-2023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3956-8282-4F35-BBF9-4A117B2EA0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4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6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pcportal.cr.usgs.gov/hpc-user-docs/supercomputers/denali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portal.cr.usgs.gov/hpc-user-docs/supercomputers/tallgras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pcportal.cr.usgs.go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Getting started on USGS supercomputers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92D-6116-97A0-6825-CE0EECEB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</p:spTree>
    <p:extLst>
      <p:ext uri="{BB962C8B-B14F-4D97-AF65-F5344CB8AC3E}">
        <p14:creationId xmlns:p14="http://schemas.microsoft.com/office/powerpoint/2010/main" val="183082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9F9A-F2A1-6FDE-1368-4765AD0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7F35-15C8-770E-DEFF-231E2C49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/>
                <a:latin typeface="+mj-lt"/>
              </a:rPr>
              <a:t>While on the network or VPN</a:t>
            </a:r>
          </a:p>
          <a:p>
            <a:r>
              <a:rPr lang="en-US" sz="4000" dirty="0">
                <a:effectLst/>
                <a:latin typeface="+mj-lt"/>
              </a:rPr>
              <a:t>Open a terminal</a:t>
            </a:r>
          </a:p>
          <a:p>
            <a:pPr>
              <a:tabLst>
                <a:tab pos="684213" algn="l"/>
              </a:tabLst>
            </a:pPr>
            <a:r>
              <a:rPr lang="en-US" sz="4000" dirty="0">
                <a:latin typeface="+mj-lt"/>
              </a:rPr>
              <a:t>Type:</a:t>
            </a:r>
            <a:br>
              <a:rPr lang="en-US" sz="4000" dirty="0">
                <a:latin typeface="+mj-lt"/>
              </a:rPr>
            </a:br>
            <a:br>
              <a:rPr lang="en-US" sz="4000" dirty="0">
                <a:solidFill>
                  <a:srgbClr val="2FFF12"/>
                </a:solidFill>
                <a:latin typeface="Andale Mono" panose="020B0509000000000004" pitchFamily="49" charset="0"/>
              </a:rPr>
            </a:br>
            <a:r>
              <a:rPr lang="en-US" sz="4000" dirty="0">
                <a:solidFill>
                  <a:srgbClr val="2FFF12"/>
                </a:solidFill>
                <a:latin typeface="Andale Mono" panose="020B0509000000000004" pitchFamily="49" charset="0"/>
              </a:rPr>
              <a:t>	</a:t>
            </a:r>
            <a:r>
              <a:rPr lang="en-US" sz="4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4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username@denali.cr.usgs.gov</a:t>
            </a:r>
            <a:endParaRPr lang="en-US" sz="4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/>
          </a:p>
        </p:txBody>
      </p:sp>
      <p:pic>
        <p:nvPicPr>
          <p:cNvPr id="4" name="Picture 3" descr="A row of computer screens&#10;&#10;Description automatically generated">
            <a:extLst>
              <a:ext uri="{FF2B5EF4-FFF2-40B4-BE49-F238E27FC236}">
                <a16:creationId xmlns:a16="http://schemas.microsoft.com/office/drawing/2014/main" id="{8E59FA89-BCD8-F8F6-9831-3A7364F3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1" y="146617"/>
            <a:ext cx="4620114" cy="37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0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A93C-28BA-98FF-3358-70749100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2D0E-10F8-76B9-5BFC-E5E82B92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>
                <a:latin typeface="+mj-lt"/>
              </a:rPr>
              <a:t>Cray XC-50 Supercomputer</a:t>
            </a:r>
          </a:p>
          <a:p>
            <a:r>
              <a:rPr lang="en-US" sz="4300" dirty="0">
                <a:latin typeface="+mj-lt"/>
              </a:rPr>
              <a:t>9280 Total CPU cores</a:t>
            </a:r>
          </a:p>
          <a:p>
            <a:r>
              <a:rPr lang="en-US" sz="4300" dirty="0">
                <a:latin typeface="+mj-lt"/>
              </a:rPr>
              <a:t>2.4 PB </a:t>
            </a:r>
            <a:r>
              <a:rPr lang="en-US" sz="4300" dirty="0" err="1">
                <a:latin typeface="+mj-lt"/>
              </a:rPr>
              <a:t>Lustre</a:t>
            </a:r>
            <a:r>
              <a:rPr lang="en-US" sz="4300" dirty="0">
                <a:latin typeface="+mj-lt"/>
              </a:rPr>
              <a:t> storage </a:t>
            </a:r>
            <a:br>
              <a:rPr lang="en-US" sz="4300" dirty="0">
                <a:latin typeface="+mj-lt"/>
              </a:rPr>
            </a:br>
            <a:r>
              <a:rPr lang="en-US" sz="4300" dirty="0">
                <a:latin typeface="+mj-lt"/>
              </a:rPr>
              <a:t>36 GB/s peak I/O</a:t>
            </a:r>
          </a:p>
          <a:p>
            <a:r>
              <a:rPr lang="en-US" sz="4300" dirty="0">
                <a:latin typeface="+mj-lt"/>
              </a:rPr>
              <a:t>Cray Aries Interconnect (85 Gb/s)</a:t>
            </a:r>
          </a:p>
          <a:p>
            <a:r>
              <a:rPr lang="en-US" sz="4300" dirty="0">
                <a:latin typeface="+mj-lt"/>
              </a:rPr>
              <a:t>232 compute nodes</a:t>
            </a:r>
          </a:p>
          <a:p>
            <a:pPr lvl="1"/>
            <a:r>
              <a:rPr lang="en-US" sz="4000" dirty="0">
                <a:latin typeface="+mj-lt"/>
              </a:rPr>
              <a:t>Two 20-core 2.4 </a:t>
            </a:r>
            <a:r>
              <a:rPr lang="en-US" sz="4000" dirty="0" err="1">
                <a:latin typeface="+mj-lt"/>
              </a:rPr>
              <a:t>Ghz</a:t>
            </a:r>
            <a:r>
              <a:rPr lang="en-US" sz="4000" dirty="0">
                <a:latin typeface="+mj-lt"/>
              </a:rPr>
              <a:t> Intel Xeon processors</a:t>
            </a:r>
          </a:p>
          <a:p>
            <a:pPr lvl="1"/>
            <a:r>
              <a:rPr lang="en-US" sz="4000" dirty="0">
                <a:latin typeface="+mj-lt"/>
              </a:rPr>
              <a:t>192 GB RAM (4.8 GB/core)</a:t>
            </a:r>
          </a:p>
        </p:txBody>
      </p:sp>
      <p:pic>
        <p:nvPicPr>
          <p:cNvPr id="5" name="Picture 4" descr="A row of computer screens&#10;&#10;Description automatically generated">
            <a:extLst>
              <a:ext uri="{FF2B5EF4-FFF2-40B4-BE49-F238E27FC236}">
                <a16:creationId xmlns:a16="http://schemas.microsoft.com/office/drawing/2014/main" id="{0D71C08C-0F59-7533-B89F-4D8CB07E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1" y="146617"/>
            <a:ext cx="4620114" cy="372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C72EE-E725-D129-CB58-D00C66EE259C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-user-docs/supercomputers/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denali.html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947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FC8-B07B-37D8-8FFF-50013E7D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9B5E-85EF-3888-7D08-DAF265F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Cray </a:t>
            </a:r>
            <a:r>
              <a:rPr lang="en-US" sz="4000" dirty="0" err="1"/>
              <a:t>Urika</a:t>
            </a:r>
            <a:r>
              <a:rPr lang="en-US" sz="4000" dirty="0"/>
              <a:t>-CS prototype </a:t>
            </a:r>
            <a:br>
              <a:rPr lang="en-US" sz="4000" dirty="0"/>
            </a:br>
            <a:r>
              <a:rPr lang="en-US" sz="4000" dirty="0"/>
              <a:t>system</a:t>
            </a:r>
          </a:p>
          <a:p>
            <a:r>
              <a:rPr lang="en-US" sz="4000" dirty="0"/>
              <a:t>792 CPU cores</a:t>
            </a:r>
            <a:br>
              <a:rPr lang="en-US" sz="4000" dirty="0"/>
            </a:br>
            <a:r>
              <a:rPr lang="en-US" sz="4000" dirty="0"/>
              <a:t>122,880 CUDA cores</a:t>
            </a:r>
            <a:br>
              <a:rPr lang="en-US" sz="4000" dirty="0"/>
            </a:br>
            <a:r>
              <a:rPr lang="en-US" sz="4000" dirty="0"/>
              <a:t>15,360 Tensor cores</a:t>
            </a:r>
          </a:p>
          <a:p>
            <a:r>
              <a:rPr lang="en-US" sz="4000" dirty="0"/>
              <a:t>16 Machine Learning Nodes (CPU)</a:t>
            </a:r>
          </a:p>
          <a:p>
            <a:r>
              <a:rPr lang="en-US" sz="4000" dirty="0"/>
              <a:t>6 Deep Learning Nodes (CPU + GPU)</a:t>
            </a:r>
          </a:p>
          <a:p>
            <a:r>
              <a:rPr lang="en-US" sz="4000" dirty="0"/>
              <a:t>2 Visualization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0EC7F-1325-0CE9-971A-E2F88C28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30" y="66494"/>
            <a:ext cx="4617720" cy="351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FCE69-62CD-1F9D-5BCC-616402C43031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-user-docs/supercomputers/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tallgrass.html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0380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DF0E-E575-181A-EB76-8EDAC9BA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BED-2B36-80FA-F9DD-AF82FB26707F}"/>
              </a:ext>
            </a:extLst>
          </p:cNvPr>
          <p:cNvSpPr txBox="1"/>
          <p:nvPr/>
        </p:nvSpPr>
        <p:spPr>
          <a:xfrm>
            <a:off x="457200" y="6400800"/>
            <a:ext cx="5536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hpcportal.cr.usgs.gov</a:t>
            </a:r>
            <a:endParaRPr lang="en-US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77050-2E41-4779-7589-3DBDB00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4" y="1371600"/>
            <a:ext cx="9804154" cy="489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B92F-3DA4-9F08-E141-28352C6C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2739A-E5AD-5564-A46D-4B46B5C5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95" y="1371600"/>
            <a:ext cx="9902610" cy="51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BE9-A08F-B6B6-89DD-D2C308BF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BDEBE-70D9-76CF-DAE4-59CA5C50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92" y="1371600"/>
            <a:ext cx="8205016" cy="51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92D-6116-97A0-6825-CE0EECEB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E221-E9B3-CAFC-42D6-074259EC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3" y="1371599"/>
            <a:ext cx="1096983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492D-6116-97A0-6825-CE0EECEB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Tallgrass – OnDemand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9BA5E-CD44-2DE4-EFA6-9DB38B92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30" y="1371600"/>
            <a:ext cx="8624741" cy="52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53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191</Words>
  <Application>Microsoft Macintosh PowerPoint</Application>
  <PresentationFormat>Widescreen</PresentationFormat>
  <Paragraphs>31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Courier New</vt:lpstr>
      <vt:lpstr>1_Office Theme</vt:lpstr>
      <vt:lpstr>Getting started on USGS supercomputers</vt:lpstr>
      <vt:lpstr>Denali</vt:lpstr>
      <vt:lpstr>Denali</vt:lpstr>
      <vt:lpstr>Tallgrass</vt:lpstr>
      <vt:lpstr>Tallgrass – OnDemand</vt:lpstr>
      <vt:lpstr>Tallgrass – OnDemand</vt:lpstr>
      <vt:lpstr>Tallgrass – OnDemand</vt:lpstr>
      <vt:lpstr>Tallgrass – OnDemand</vt:lpstr>
      <vt:lpstr>Tallgrass – OnDemand</vt:lpstr>
      <vt:lpstr>Tallgrass – OnDemand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Martijn Russcher</dc:creator>
  <cp:lastModifiedBy>Hughes, Joseph D</cp:lastModifiedBy>
  <cp:revision>39</cp:revision>
  <dcterms:created xsi:type="dcterms:W3CDTF">2023-06-26T10:12:19Z</dcterms:created>
  <dcterms:modified xsi:type="dcterms:W3CDTF">2023-07-13T04:19:21Z</dcterms:modified>
</cp:coreProperties>
</file>